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8" r:id="rId1"/>
  </p:sldMasterIdLst>
  <p:sldIdLst>
    <p:sldId id="256" r:id="rId2"/>
    <p:sldId id="257" r:id="rId3"/>
    <p:sldId id="258" r:id="rId4"/>
    <p:sldId id="260" r:id="rId5"/>
    <p:sldId id="269" r:id="rId6"/>
    <p:sldId id="262" r:id="rId7"/>
    <p:sldId id="270" r:id="rId8"/>
    <p:sldId id="259" r:id="rId9"/>
    <p:sldId id="263" r:id="rId10"/>
    <p:sldId id="271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24" y="-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78844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03106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4113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14103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42058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417032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65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743574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84144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488053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409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2/12/2022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679063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Office_Word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10" Type="http://schemas.openxmlformats.org/officeDocument/2006/relationships/image" Target="../media/image16.jpeg"/><Relationship Id="rId4" Type="http://schemas.openxmlformats.org/officeDocument/2006/relationships/image" Target="../media/image10.png"/><Relationship Id="rId9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6755" y="339635"/>
            <a:ext cx="11939451" cy="2586445"/>
          </a:xfrm>
        </p:spPr>
        <p:txBody>
          <a:bodyPr>
            <a:norm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общеобразовательное учреждение </a:t>
            </a:r>
            <a:b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общеобразовательная школа № 519 </a:t>
            </a:r>
            <a:b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московского района санкт - Петербурга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811589" y="5221755"/>
            <a:ext cx="4127862" cy="787159"/>
          </a:xfrm>
        </p:spPr>
        <p:txBody>
          <a:bodyPr>
            <a:noAutofit/>
          </a:bodyPr>
          <a:lstStyle/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Директор школы</a:t>
            </a:r>
          </a:p>
          <a:p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Галина Александровна Ткачева</a:t>
            </a:r>
            <a:endParaRPr lang="ru-RU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9304" y="3043646"/>
            <a:ext cx="3840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Начальная школа</a:t>
            </a:r>
            <a:endParaRPr lang="ru-RU" sz="28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96" y="3801016"/>
            <a:ext cx="3853542" cy="2149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784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раз в первый класс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95581">
            <a:off x="9735551" y="46509"/>
            <a:ext cx="1979007" cy="1979007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6654" y="1928250"/>
            <a:ext cx="10058400" cy="4093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46569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51579" y="804520"/>
            <a:ext cx="9603275" cy="102428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Учителя первых классов </a:t>
            </a:r>
            <a:b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(2022- 2023 учебный год)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54925" y="2015732"/>
            <a:ext cx="9199929" cy="3450613"/>
          </a:xfrm>
        </p:spPr>
        <p:txBody>
          <a:bodyPr>
            <a:normAutofit/>
          </a:bodyPr>
          <a:lstStyle/>
          <a:p>
            <a:endParaRPr lang="ru-RU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697583"/>
            <a:ext cx="10162904" cy="516041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669176" y="2062630"/>
            <a:ext cx="6096000" cy="2010807"/>
          </a:xfrm>
          <a:prstGeom prst="rect">
            <a:avLst/>
          </a:prstGeom>
        </p:spPr>
        <p:txBody>
          <a:bodyPr>
            <a:spAutoFit/>
          </a:bodyPr>
          <a:lstStyle/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Чаус Наталья Владимировна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Кузьмина Людмила Павловна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lvl="0" indent="-228600" defTabSz="914400">
              <a:lnSpc>
                <a:spcPct val="120000"/>
              </a:lnSpc>
              <a:spcBef>
                <a:spcPts val="1000"/>
              </a:spcBef>
              <a:buClr>
                <a:srgbClr val="B71E42"/>
              </a:buClr>
              <a:buSzPct val="100000"/>
              <a:buFont typeface="Arial" panose="020B0604020202020204" pitchFamily="34" charset="0"/>
              <a:buChar char="•"/>
            </a:pPr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Николаева Нина Ильинична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368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1 классе осуществляется с соблюдением следующих требований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занятия проводятся с использованием «ступенчатого режима» обучения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сентябре - декабре – 4 урока 35-минутной продолжительности,  </a:t>
            </a:r>
          </a:p>
          <a:p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январе – мае – 4 урока по 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минут каждый; </a:t>
            </a:r>
          </a:p>
          <a:p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один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 в неделю 5 уроков, за счет 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уроков физической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культуры; </a:t>
            </a:r>
          </a:p>
          <a:p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учащихся, посещающих группу продленного дня, организована прогулка; </a:t>
            </a:r>
          </a:p>
          <a:p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проводится без балльного оценивания знаний обучающихся и домашних заданий; 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дополнительные </a:t>
            </a:r>
            <a:r>
              <a:rPr lang="ru-RU" sz="1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недельные каникулы в середине третьей четверти (</a:t>
            </a:r>
            <a:r>
              <a:rPr lang="ru-RU" sz="1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февраль)</a:t>
            </a:r>
            <a:endParaRPr lang="ru-RU" sz="1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528663" y="2325189"/>
            <a:ext cx="1451579" cy="262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477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51579" y="418011"/>
            <a:ext cx="9603275" cy="1097281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Недельный учебный план начального общего образования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4438106" y="1463041"/>
          <a:ext cx="3195713" cy="4637314"/>
        </p:xfrm>
        <a:graphic>
          <a:graphicData uri="http://schemas.openxmlformats.org/presentationml/2006/ole">
            <p:oleObj spid="_x0000_s1026" name="Документ" r:id="rId3" imgW="6875367" imgH="9978890" progId="Word.Document.12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Учебно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– методический комплекс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752600"/>
            <a:ext cx="9602788" cy="3449638"/>
          </a:xfrm>
        </p:spPr>
        <p:txBody>
          <a:bodyPr>
            <a:normAutofit/>
          </a:bodyPr>
          <a:lstStyle/>
          <a:p>
            <a:pPr marL="0" lvl="0" indent="0" algn="ctr">
              <a:buClr>
                <a:srgbClr val="B71E42"/>
              </a:buClr>
              <a:buNone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Обучение в 1 классах ведется по программе </a:t>
            </a:r>
          </a:p>
          <a:p>
            <a:pPr marL="0" lvl="0" indent="0" algn="ctr">
              <a:buClr>
                <a:srgbClr val="B71E42"/>
              </a:buClr>
              <a:buNone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«Школа России»</a:t>
            </a:r>
          </a:p>
          <a:p>
            <a:pPr marL="0" indent="0" algn="ctr">
              <a:buNone/>
            </a:pPr>
            <a:endParaRPr lang="ru-RU" sz="28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748" y="3201869"/>
            <a:ext cx="1685925" cy="16192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6848" y="3264790"/>
            <a:ext cx="1905000" cy="1905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3238" y="4217290"/>
            <a:ext cx="1685925" cy="1905000"/>
          </a:xfrm>
          <a:prstGeom prst="rect">
            <a:avLst/>
          </a:prstGeom>
        </p:spPr>
      </p:pic>
      <p:pic>
        <p:nvPicPr>
          <p:cNvPr id="1026" name="Picture 2" descr="Школа России.  Литературное чтение. Учебник. 1 класс. В 2 частях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656" y="4475687"/>
            <a:ext cx="1685925" cy="161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9772" y="3201869"/>
            <a:ext cx="1685925" cy="16192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62" y="4496810"/>
            <a:ext cx="1685925" cy="16192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27378" y="4640666"/>
            <a:ext cx="1475394" cy="147539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26088" y="2655112"/>
            <a:ext cx="1484399" cy="198555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60726" y="4124664"/>
            <a:ext cx="1556650" cy="1970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561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Внеурочная деятельность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первых классах внеурочная деятельность ведется по пяти направлениям: </a:t>
            </a:r>
            <a:r>
              <a:rPr lang="ru-RU" dirty="0" err="1" smtClean="0"/>
              <a:t>общеинтеллектуальное</a:t>
            </a:r>
            <a:r>
              <a:rPr lang="ru-RU" dirty="0" smtClean="0"/>
              <a:t>,  духовно – нравственное,  социальное, общекультурное и спортивно – оздоровительное.</a:t>
            </a:r>
            <a:endParaRPr lang="ru-RU" dirty="0"/>
          </a:p>
        </p:txBody>
      </p:sp>
      <p:pic>
        <p:nvPicPr>
          <p:cNvPr id="9" name="Рисунок 8" descr="0003-003-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331" y="3517173"/>
            <a:ext cx="2137955" cy="1603467"/>
          </a:xfrm>
          <a:prstGeom prst="rect">
            <a:avLst/>
          </a:prstGeom>
        </p:spPr>
      </p:pic>
      <p:pic>
        <p:nvPicPr>
          <p:cNvPr id="10" name="Рисунок 9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886" y="2653938"/>
            <a:ext cx="2061754" cy="2061754"/>
          </a:xfrm>
          <a:prstGeom prst="rect">
            <a:avLst/>
          </a:prstGeom>
        </p:spPr>
      </p:pic>
      <p:pic>
        <p:nvPicPr>
          <p:cNvPr id="11" name="Рисунок 10" descr="IMG_522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1677" y="4283892"/>
            <a:ext cx="2391591" cy="1594394"/>
          </a:xfrm>
          <a:prstGeom prst="rect">
            <a:avLst/>
          </a:prstGeom>
        </p:spPr>
      </p:pic>
      <p:pic>
        <p:nvPicPr>
          <p:cNvPr id="12" name="Рисунок 11" descr="19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349" y="3905795"/>
            <a:ext cx="2159725" cy="1619794"/>
          </a:xfrm>
          <a:prstGeom prst="rect">
            <a:avLst/>
          </a:prstGeom>
        </p:spPr>
      </p:pic>
      <p:pic>
        <p:nvPicPr>
          <p:cNvPr id="13" name="Рисунок 12" descr="empty18993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1484" y="4427582"/>
            <a:ext cx="2234836" cy="1489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продленного дня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3039754" cy="1892396"/>
          </a:xfrm>
        </p:spPr>
      </p:pic>
      <p:sp>
        <p:nvSpPr>
          <p:cNvPr id="14" name="TextBox 13"/>
          <p:cNvSpPr txBox="1"/>
          <p:nvPr/>
        </p:nvSpPr>
        <p:spPr>
          <a:xfrm>
            <a:off x="666206" y="2560320"/>
            <a:ext cx="1144159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первых классах работают группы продленного дня.</a:t>
            </a:r>
          </a:p>
          <a:p>
            <a:r>
              <a:rPr lang="ru-RU" sz="36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Время работы с 12.15 до 18.00</a:t>
            </a:r>
            <a:endParaRPr lang="ru-RU" sz="3600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 descr="0003-003-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77400" y="179612"/>
            <a:ext cx="2144486" cy="1608365"/>
          </a:xfrm>
          <a:prstGeom prst="rect">
            <a:avLst/>
          </a:prstGeom>
        </p:spPr>
      </p:pic>
      <p:pic>
        <p:nvPicPr>
          <p:cNvPr id="7" name="Рисунок 6" descr="18101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455" y="3762103"/>
            <a:ext cx="3697142" cy="2076087"/>
          </a:xfrm>
          <a:prstGeom prst="rect">
            <a:avLst/>
          </a:prstGeom>
        </p:spPr>
      </p:pic>
      <p:pic>
        <p:nvPicPr>
          <p:cNvPr id="8" name="Рисунок 7" descr="32321_thumbnail_wide_w118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7061" y="3769571"/>
            <a:ext cx="4134939" cy="2221654"/>
          </a:xfrm>
          <a:prstGeom prst="rect">
            <a:avLst/>
          </a:prstGeom>
        </p:spPr>
      </p:pic>
      <p:pic>
        <p:nvPicPr>
          <p:cNvPr id="10" name="Рисунок 9" descr="shashk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7542" y="3735513"/>
            <a:ext cx="3442607" cy="2286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8416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2756" y="190566"/>
            <a:ext cx="9603275" cy="867526"/>
          </a:xfrm>
        </p:spPr>
        <p:txBody>
          <a:bodyPr>
            <a:noAutofit/>
          </a:bodyPr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Социально – педагогическое сопровождение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18730" y="1706611"/>
            <a:ext cx="10699644" cy="53125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11912" y="2144375"/>
            <a:ext cx="8333425" cy="1839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 психолог: Баженова Светлана Николаевна</a:t>
            </a:r>
          </a:p>
          <a:p>
            <a:pPr lvl="0"/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Логопед: </a:t>
            </a:r>
            <a:r>
              <a:rPr lang="ru-RU" sz="2800" b="1" i="1" dirty="0" err="1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Штреслер</a:t>
            </a:r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 Михайловна</a:t>
            </a:r>
            <a:endParaRPr lang="ru-RU" sz="2800" b="1" i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i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 : </a:t>
            </a:r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Удальцова </a:t>
            </a:r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Виктория </a:t>
            </a:r>
          </a:p>
          <a:p>
            <a:pPr lvl="0"/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  <a:r>
              <a:rPr lang="ru-RU" sz="2800" b="1" i="1" dirty="0" smtClean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Алексеевна</a:t>
            </a:r>
            <a:endParaRPr lang="ru-RU" sz="2800" b="1" i="1" dirty="0"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0925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Школьная форма</a:t>
            </a:r>
            <a:endParaRPr lang="ru-RU" b="1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-20201114-WA000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274629" y="2461305"/>
            <a:ext cx="2743200" cy="3657600"/>
          </a:xfrm>
        </p:spPr>
      </p:pic>
      <p:pic>
        <p:nvPicPr>
          <p:cNvPr id="5" name="Рисунок 4" descr="IMG-20201114-WA000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570" y="1894838"/>
            <a:ext cx="2781845" cy="3709127"/>
          </a:xfrm>
          <a:prstGeom prst="rect">
            <a:avLst/>
          </a:prstGeom>
        </p:spPr>
      </p:pic>
      <p:pic>
        <p:nvPicPr>
          <p:cNvPr id="6" name="Рисунок 5" descr="IMG-20201114-WA0007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535" y="1920237"/>
            <a:ext cx="2527663" cy="3370217"/>
          </a:xfrm>
          <a:prstGeom prst="rect">
            <a:avLst/>
          </a:prstGeom>
        </p:spPr>
      </p:pic>
      <p:pic>
        <p:nvPicPr>
          <p:cNvPr id="7" name="Рисунок 6" descr="IMG-20201114-WA0005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7051" y="2508069"/>
            <a:ext cx="2694215" cy="3592286"/>
          </a:xfrm>
          <a:prstGeom prst="rect">
            <a:avLst/>
          </a:prstGeom>
        </p:spPr>
      </p:pic>
      <p:pic>
        <p:nvPicPr>
          <p:cNvPr id="8" name="Рисунок 7" descr="sun-vi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64038" y="0"/>
            <a:ext cx="2597698" cy="256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9" y="0"/>
            <a:ext cx="2989731" cy="298548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6929" y="0"/>
            <a:ext cx="4045071" cy="398219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60172" y="1735426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30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Уважаемые родители!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30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Администрация и педагогический коллектив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30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будут рады видеть ваших детей 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800" b="1" i="1" dirty="0">
                <a:gradFill>
                  <a:gsLst>
                    <a:gs pos="0">
                      <a:srgbClr val="000000"/>
                    </a:gs>
                    <a:gs pos="39999">
                      <a:srgbClr val="0A128C"/>
                    </a:gs>
                    <a:gs pos="70000">
                      <a:srgbClr val="181CC7"/>
                    </a:gs>
                    <a:gs pos="88000">
                      <a:srgbClr val="7005D4"/>
                    </a:gs>
                    <a:gs pos="100000">
                      <a:srgbClr val="8C3D91"/>
                    </a:gs>
                  </a:gsLst>
                  <a:lin ang="30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учениками нашей школы.</a:t>
            </a:r>
          </a:p>
        </p:txBody>
      </p:sp>
    </p:spTree>
    <p:extLst>
      <p:ext uri="{BB962C8B-B14F-4D97-AF65-F5344CB8AC3E}">
        <p14:creationId xmlns:p14="http://schemas.microsoft.com/office/powerpoint/2010/main" xmlns="" val="2595537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TM10001114[[fn=Галерея]]</Template>
  <TotalTime>371</TotalTime>
  <Words>221</Words>
  <Application>Microsoft Office PowerPoint</Application>
  <PresentationFormat>Произвольный</PresentationFormat>
  <Paragraphs>36</Paragraphs>
  <Slides>11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Gallery</vt:lpstr>
      <vt:lpstr>Документ</vt:lpstr>
      <vt:lpstr>Государственное  Бюджетное общеобразовательное учреждение  средняя общеобразовательная школа № 519  московского района санкт - Петербурга</vt:lpstr>
      <vt:lpstr>Первый раз в первый класс</vt:lpstr>
      <vt:lpstr>Учителя первых классов  (2022- 2023 учебный год)</vt:lpstr>
      <vt:lpstr>Обучение в 1 классе осуществляется с соблюдением следующих требований</vt:lpstr>
      <vt:lpstr>Недельный учебный план начального общего образования</vt:lpstr>
      <vt:lpstr>Учебно – методический комплекс</vt:lpstr>
      <vt:lpstr>Внеурочная деятельность</vt:lpstr>
      <vt:lpstr>Группа продленного дня</vt:lpstr>
      <vt:lpstr>Социально – педагогическое сопровождение</vt:lpstr>
      <vt:lpstr>Школьная форма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 Бюджетное общеобразовательное учреждение  средняя общеобразовательная школа № 519  московского района санкт - Петербурга</dc:title>
  <dc:creator>учитель</dc:creator>
  <cp:lastModifiedBy>Людмила Кузьмина</cp:lastModifiedBy>
  <cp:revision>32</cp:revision>
  <dcterms:created xsi:type="dcterms:W3CDTF">2020-11-12T14:29:05Z</dcterms:created>
  <dcterms:modified xsi:type="dcterms:W3CDTF">2022-02-12T06:35:41Z</dcterms:modified>
</cp:coreProperties>
</file>